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hi everyone, my name is yuhao ye. yipeng and me are in charge of the detection part of DeepFake. As you can see in this deepfake video. Left one </a:t>
            </a:r>
            <a:r>
              <a:rPr lang="zh-CN">
                <a:solidFill>
                  <a:schemeClr val="dk1"/>
                </a:solidFill>
              </a:rPr>
              <a:t>robert downey </a:t>
            </a:r>
            <a:r>
              <a:rPr lang="zh-CN"/>
              <a:t>is the real actor of marvel’s movie iron man, and right one guy is the iron man from Silicon Valley elon musk. Deepfake swap </a:t>
            </a:r>
            <a:r>
              <a:rPr lang="zh-CN">
                <a:solidFill>
                  <a:schemeClr val="dk1"/>
                </a:solidFill>
              </a:rPr>
              <a:t>downey’s face by elon musk. If you only watch the right one video, you might not realize you are watching a fake video edited by deepfake</a:t>
            </a:r>
            <a:endParaRPr lang="zh-CN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here list three possible weakness we can breakthrough for detecting deep fake 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do some research on those three things, and find that first two belongs to General fake picture detection edited by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some image-editing softwares like Adobe Photoshop 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after compare with first two, we find blur detection is the more convenient and efficient way to detect deepfake</a:t>
            </a:r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here shows the reason for doing blur detetion. if zoom in face region to pixel level like shown in the picture. you will find </a:t>
            </a:r>
            <a:r>
              <a:rPr lang="zh-CN">
                <a:solidFill>
                  <a:schemeClr val="dk1"/>
                </a:solidFill>
              </a:rPr>
              <a:t>original face have more levels of colour than deepfake like shown in rectangle region </a:t>
            </a:r>
            <a:r>
              <a:rPr lang="zh-CN"/>
              <a:t>which means </a:t>
            </a:r>
            <a:r>
              <a:rPr lang="zh-CN">
                <a:solidFill>
                  <a:schemeClr val="dk1"/>
                </a:solidFill>
              </a:rPr>
              <a:t>original face have more </a:t>
            </a:r>
            <a:r>
              <a:rPr lang="zh-CN"/>
              <a:t>details than deepfake. Because blur make deepfake face loss details </a:t>
            </a:r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green rectangle is face region. red circle means the face is swapped by deepfake in this demo we can get 99% percent accuacy only one fram is wrong but haar classfier loss some </a:t>
            </a:r>
            <a:endParaRPr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0" name="Shape 60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4" name="Shape 64"/>
          <p:cNvSpPr txBox="1"/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5" name="Shape 65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6" name="Shape 66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67" name="Shape 67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1" name="Shape 71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3" name="Shape 73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Shape 77"/>
          <p:cNvSpPr txBox="1"/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9" name="Shape 79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0" name="Shape 80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3" name="Shape 83"/>
          <p:cNvSpPr txBox="1"/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–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»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7" name="Shape 87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8" name="Shape 88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9" name="Shape 89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2" name="Shape 92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Shape 97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8" name="Shape 98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3" name="Shape 103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Shape 104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5" name="Shape 105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8" name="Shape 108"/>
          <p:cNvSpPr/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9" name="Shape 109"/>
          <p:cNvSpPr txBox="1"/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1" name="Shape 111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2" name="Shape 112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6" name="Shape 116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7" name="Shape 117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垂直排列标题与文本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2" name="Shape 122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4" name="Shape 124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Shape 1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28" name="Shape 1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3" name="Shape 53"/>
          <p:cNvSpPr txBox="1"/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4" name="Shape 54"/>
          <p:cNvSpPr txBox="1"/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5" name="Shape 55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1" Type="http://schemas.openxmlformats.org/officeDocument/2006/relationships/hyperlink" Target="http://www.youtube.com/watch?v=Zx5w8gDN1t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1" Type="http://schemas.openxmlformats.org/officeDocument/2006/relationships/hyperlink" Target="http://www.youtube.com/watch?v=n8HEjLOTPlA" TargetMode="Externa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34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hyperlink" Target="https://arxiv.org/abs/1611.0957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537276" y="54250"/>
            <a:ext cx="7809600" cy="13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 Detection</a:t>
            </a:r>
            <a:endParaRPr lang="zh-CN"/>
          </a:p>
        </p:txBody>
      </p:sp>
      <p:sp>
        <p:nvSpPr>
          <p:cNvPr id="134" name="Shape 134"/>
          <p:cNvSpPr txBox="1"/>
          <p:nvPr>
            <p:ph type="subTitle" idx="1"/>
          </p:nvPr>
        </p:nvSpPr>
        <p:spPr>
          <a:xfrm>
            <a:off x="111125" y="1515064"/>
            <a:ext cx="87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Zhuoli Xu       29788455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Yuntao Yang  29712068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Yuhao Ye       29730341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Yipeng Shen  29305268</a:t>
            </a: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 b="1">
                <a:solidFill>
                  <a:srgbClr val="404040"/>
                </a:solidFill>
              </a:rPr>
              <a:t>Allocation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Yuhao Ye : Overview structure of detection, Possible weakness analysis, Pre-processing (including Haar), Demo.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Yuntao Yang : Processing after Extraction, Demo for Merging Techs.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Yipeng Shen :  Technical details in deepfakes detector, in both Variance calculation and Skin detector methods.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Zhuoli Xu : DeepFake model, face swap and analysis.</a:t>
            </a:r>
            <a:endParaRPr sz="1200"/>
          </a:p>
        </p:txBody>
      </p:sp>
      <p:pic>
        <p:nvPicPr>
          <p:cNvPr id="135" name="Shape 1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39650" y="2452575"/>
            <a:ext cx="23325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subTitle" idx="1"/>
          </p:nvPr>
        </p:nvSpPr>
        <p:spPr>
          <a:xfrm>
            <a:off x="311700" y="4846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Encoder - Decoder</a:t>
            </a:r>
            <a:endParaRPr lang="zh-CN"/>
          </a:p>
        </p:txBody>
      </p:sp>
      <p:sp>
        <p:nvSpPr>
          <p:cNvPr id="192" name="Shape 192"/>
          <p:cNvSpPr txBox="1"/>
          <p:nvPr/>
        </p:nvSpPr>
        <p:spPr>
          <a:xfrm>
            <a:off x="931350" y="1171175"/>
            <a:ext cx="6872100" cy="2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One encoder, two decoders (one for image A, the other for image B)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Encoder: 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5x5 convolution kernel</a:t>
            </a:r>
            <a:endParaRPr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>
                <a:solidFill>
                  <a:schemeClr val="dk1"/>
                </a:solidFill>
              </a:rPr>
              <a:t>alpha=0.1 LeakRelu (activation function)</a:t>
            </a:r>
            <a:endParaRPr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Decoders: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Convolution and PixelShuffer for sampling</a:t>
            </a:r>
            <a:endParaRPr lang="zh-CN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4x4,8x8 … 64x64 reconstructing by gradually increasing the resolution(similar to U-net structure)</a:t>
            </a:r>
            <a:endParaRPr lang="zh-CN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7276" y="398000"/>
            <a:ext cx="7418499" cy="42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596900"/>
            <a:ext cx="8839202" cy="38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Processing after Extraction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Shape 208"/>
          <p:cNvSpPr txBox="1"/>
          <p:nvPr>
            <p:ph type="body" idx="1"/>
          </p:nvPr>
        </p:nvSpPr>
        <p:spPr>
          <a:xfrm>
            <a:off x="4932425" y="973050"/>
            <a:ext cx="40233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/>
              <a:t>*Reasons</a:t>
            </a:r>
            <a:r>
              <a:rPr lang="zh-CN" sz="1100"/>
              <a:t>: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&lt;a&gt;  Objective differences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&lt;b&gt;  highly relative to the size of training sets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--&gt;&gt; large, high computing resources requirement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--&gt;&gt; small, unsatisfactory learning results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&lt;c&gt;  Caused both by reasons &lt;a&gt; &amp; &lt;b&gt;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*Solutions:</a:t>
            </a:r>
            <a:endParaRPr sz="1100"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&lt;1&gt; For edges : smaller faces --&gt;&gt; decrease the resolution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&lt;2&gt; For all 3 issues : image merging techs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   	 	(optional -&gt; skin colour detection)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209" name="Shape 209"/>
          <p:cNvSpPr txBox="1"/>
          <p:nvPr/>
        </p:nvSpPr>
        <p:spPr>
          <a:xfrm>
            <a:off x="341638" y="3112225"/>
            <a:ext cx="43896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*There will be 3 main problems after face swaping：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&lt;a&gt;differences in colours of skin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&lt;b&gt;differences in illumination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chemeClr val="dk2"/>
                </a:solidFill>
              </a:rPr>
              <a:t>&lt;c&gt;fake faces have obvious edges</a:t>
            </a:r>
            <a:endParaRPr lang="zh-CN">
              <a:solidFill>
                <a:schemeClr val="dk2"/>
              </a:solidFill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5775" y="1409738"/>
            <a:ext cx="1278950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077398" y="1585163"/>
            <a:ext cx="918075" cy="9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95675" y="1381787"/>
            <a:ext cx="1324825" cy="13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1658125" y="1851600"/>
            <a:ext cx="376500" cy="3852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Shape 214"/>
          <p:cNvSpPr/>
          <p:nvPr/>
        </p:nvSpPr>
        <p:spPr>
          <a:xfrm>
            <a:off x="3038250" y="1890138"/>
            <a:ext cx="316800" cy="3081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38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Image Merging Techs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Shape 220"/>
          <p:cNvSpPr txBox="1"/>
          <p:nvPr>
            <p:ph type="body" idx="1"/>
          </p:nvPr>
        </p:nvSpPr>
        <p:spPr>
          <a:xfrm>
            <a:off x="311700" y="1083900"/>
            <a:ext cx="4137300" cy="4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&lt;a&gt; smooth_mask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Hard to make blurry to clear,but easy to make clear to blurry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&gt;&gt;&gt;&gt; Apply Gaussian Blur to edge region of orginal image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&lt;b&gt; adjust_avg_color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Add a adjustment value to orignal image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&gt;&gt;&gt;&gt;  Pi = Pi + δp ,  δp = avg(|Pi-Pr|)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Pi -- the original value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Pr -- the pixel value of the replacement figure</a:t>
            </a:r>
            <a:endParaRPr sz="11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 b="1"/>
              <a:t>&lt;c&gt; Poisson Merging</a:t>
            </a:r>
            <a:endParaRPr sz="1100" b="1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The method from Poisson Image Editing</a:t>
            </a:r>
            <a:endParaRPr sz="11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572000" y="445025"/>
            <a:ext cx="383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Skin Colour Detection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Shape 222"/>
          <p:cNvSpPr txBox="1"/>
          <p:nvPr>
            <p:ph type="body" idx="1"/>
          </p:nvPr>
        </p:nvSpPr>
        <p:spPr>
          <a:xfrm>
            <a:off x="4572000" y="1167725"/>
            <a:ext cx="4352100" cy="34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A back-up and replacement of face feature detection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One possible soulutin in RGB space: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if (R&gt;G) and (R&gt;B) and |R - G| &gt; 15 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	if (R &gt; 95) and (G &gt; 40) and (B &gt; 20) and (max(R, G, B) - min(R, G, B) &gt; 15):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         	pixel = skin;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	else if (R &gt; 220) and (G &gt; 210) and (B &gt; 170):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             	pixel = skin;</a:t>
            </a: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Editing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8" name="Shape 2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70700" y="1087150"/>
            <a:ext cx="2775150" cy="274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91400" y="1087150"/>
            <a:ext cx="4097848" cy="2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293475" y="3954850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Seamless Tiling</a:t>
            </a:r>
            <a:endParaRPr lang="zh-CN"/>
          </a:p>
        </p:txBody>
      </p:sp>
      <p:sp>
        <p:nvSpPr>
          <p:cNvPr id="231" name="Shape 231"/>
          <p:cNvSpPr txBox="1"/>
          <p:nvPr/>
        </p:nvSpPr>
        <p:spPr>
          <a:xfrm>
            <a:off x="5437725" y="3989525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Colour Change</a:t>
            </a:r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Editing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7" name="Shape 2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25275" y="1154359"/>
            <a:ext cx="5185999" cy="30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3453475" y="4296850"/>
            <a:ext cx="1929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Merging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/>
              <a:t>Poisson Image Merging</a:t>
            </a:r>
            <a:endParaRPr lang="zh-C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Shape 244"/>
          <p:cNvSpPr txBox="1"/>
          <p:nvPr>
            <p:ph type="body" idx="1"/>
          </p:nvPr>
        </p:nvSpPr>
        <p:spPr>
          <a:xfrm>
            <a:off x="5085625" y="1269025"/>
            <a:ext cx="2808600" cy="1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[V(2)+V(5)+V(7)+V(10)]-4*V(6)=div(6)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[V(3)+V(6)+V(8)+V(11)]-4*V(7)=div(7)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/>
              <a:t>[V(6)+V(9)+V(11)+V(14)]-4*V(10)=div(10)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100"/>
              <a:t>[V(7)+V(10)+V(12)+V(15)]-4*V(11)=div(11)</a:t>
            </a:r>
            <a:endParaRPr sz="1100"/>
          </a:p>
        </p:txBody>
      </p:sp>
      <p:sp>
        <p:nvSpPr>
          <p:cNvPr id="245" name="Shape 245"/>
          <p:cNvSpPr txBox="1"/>
          <p:nvPr>
            <p:ph type="body" idx="1"/>
          </p:nvPr>
        </p:nvSpPr>
        <p:spPr>
          <a:xfrm>
            <a:off x="5110375" y="3213125"/>
            <a:ext cx="2759100" cy="15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V(1)=u(1)         V(2)=u(2) 	V(3)=u(3)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V(4)=u(4)         V(5)=u(5)  	V(8)=u(8)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V(9)=u(9)         V(12)=u(12)  	V(13)=u(13)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100"/>
              <a:t>V(14)=u(14)     V(15)=u(15)	V(16)=u(16)</a:t>
            </a:r>
            <a:endParaRPr sz="11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100"/>
          </a:p>
        </p:txBody>
      </p:sp>
      <p:sp>
        <p:nvSpPr>
          <p:cNvPr id="246" name="Shape 246"/>
          <p:cNvSpPr txBox="1"/>
          <p:nvPr>
            <p:ph type="body" idx="1"/>
          </p:nvPr>
        </p:nvSpPr>
        <p:spPr>
          <a:xfrm>
            <a:off x="1028563" y="4367675"/>
            <a:ext cx="28086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100"/>
              <a:t>div(5)=[V(2)+V(4)+V(6)+V(8)]-4*V(5)</a:t>
            </a:r>
            <a:endParaRPr sz="1100"/>
          </a:p>
        </p:txBody>
      </p:sp>
      <p:pic>
        <p:nvPicPr>
          <p:cNvPr id="247" name="Shape 2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1269025"/>
            <a:ext cx="4502449" cy="17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87113" y="3213125"/>
            <a:ext cx="2691525" cy="10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110375" y="2840225"/>
            <a:ext cx="25287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Constraint Equations:</a:t>
            </a:r>
            <a:endParaRPr lang="zh-CN"/>
          </a:p>
        </p:txBody>
      </p:sp>
      <p:sp>
        <p:nvSpPr>
          <p:cNvPr id="250" name="Shape 250"/>
          <p:cNvSpPr txBox="1"/>
          <p:nvPr/>
        </p:nvSpPr>
        <p:spPr>
          <a:xfrm>
            <a:off x="5085625" y="896125"/>
            <a:ext cx="38436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To Reconstruct (solve the divergences):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Original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DeepFake Video</a:t>
            </a:r>
            <a:endParaRPr sz="3000" b="1">
              <a:solidFill>
                <a:srgbClr val="FF0000"/>
              </a:solidFill>
            </a:endParaRPr>
          </a:p>
        </p:txBody>
      </p:sp>
      <p:pic>
        <p:nvPicPr>
          <p:cNvPr id="256" name="Shape 256" title="Deepfake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644900"/>
            <a:ext cx="9144000" cy="4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DeepFake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Detection</a:t>
            </a:r>
            <a:r>
              <a:rPr lang="zh-CN"/>
              <a:t> </a:t>
            </a:r>
            <a:endParaRPr lang="zh-CN"/>
          </a:p>
        </p:txBody>
      </p:sp>
      <p:sp>
        <p:nvSpPr>
          <p:cNvPr id="262" name="Shape 262"/>
          <p:cNvSpPr txBox="1"/>
          <p:nvPr/>
        </p:nvSpPr>
        <p:spPr>
          <a:xfrm>
            <a:off x="0" y="572700"/>
            <a:ext cx="8520600" cy="3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Possible Weakness: </a:t>
            </a:r>
            <a:endParaRPr b="1">
              <a:solidFill>
                <a:srgbClr val="0000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1. Shadow </a:t>
            </a:r>
            <a:endParaRPr b="1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2. Splicing [1]</a:t>
            </a:r>
            <a:endParaRPr b="1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3. </a:t>
            </a:r>
            <a:r>
              <a:rPr lang="zh-CN" b="1">
                <a:solidFill>
                  <a:schemeClr val="dk1"/>
                </a:solidFill>
              </a:rPr>
              <a:t>Blur</a:t>
            </a:r>
            <a:endParaRPr b="1"/>
          </a:p>
        </p:txBody>
      </p:sp>
      <p:pic>
        <p:nvPicPr>
          <p:cNvPr id="263" name="Shape 2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068495"/>
            <a:ext cx="9143999" cy="307500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/>
          <p:nvPr/>
        </p:nvSpPr>
        <p:spPr>
          <a:xfrm>
            <a:off x="30625" y="1575600"/>
            <a:ext cx="986100" cy="29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265" name="Shape 265"/>
          <p:cNvCxnSpPr>
            <a:stCxn id="264" idx="3"/>
          </p:cNvCxnSpPr>
          <p:nvPr/>
        </p:nvCxnSpPr>
        <p:spPr>
          <a:xfrm>
            <a:off x="1016725" y="1721250"/>
            <a:ext cx="5220600" cy="110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Shape 266"/>
          <p:cNvSpPr txBox="1"/>
          <p:nvPr/>
        </p:nvSpPr>
        <p:spPr>
          <a:xfrm>
            <a:off x="2197225" y="1034250"/>
            <a:ext cx="345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General fake(edited) picture detection </a:t>
            </a:r>
            <a:endParaRPr lang="zh-CN"/>
          </a:p>
        </p:txBody>
      </p:sp>
      <p:sp>
        <p:nvSpPr>
          <p:cNvPr id="267" name="Shape 267"/>
          <p:cNvSpPr/>
          <p:nvPr/>
        </p:nvSpPr>
        <p:spPr>
          <a:xfrm>
            <a:off x="1466275" y="1034250"/>
            <a:ext cx="555300" cy="448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11700" y="505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Content</a:t>
            </a:r>
            <a:endParaRPr lang="zh-CN"/>
          </a:p>
        </p:txBody>
      </p:sp>
      <p:sp>
        <p:nvSpPr>
          <p:cNvPr id="141" name="Shape 141"/>
          <p:cNvSpPr txBox="1"/>
          <p:nvPr>
            <p:ph type="subTitle" idx="1"/>
          </p:nvPr>
        </p:nvSpPr>
        <p:spPr>
          <a:xfrm>
            <a:off x="1700400" y="1561650"/>
            <a:ext cx="5743200" cy="20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Introduction of DeepFake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Problem: Detect Deepfake, Related Ethical Issues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Demo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Solutions</a:t>
            </a:r>
            <a:endParaRPr sz="1800"/>
          </a:p>
          <a:p>
            <a: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07150" y="1652725"/>
            <a:ext cx="338137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18638" y="1652713"/>
            <a:ext cx="3218190" cy="33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1864288" y="2820675"/>
            <a:ext cx="1414800" cy="44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Shape 275"/>
          <p:cNvSpPr/>
          <p:nvPr/>
        </p:nvSpPr>
        <p:spPr>
          <a:xfrm>
            <a:off x="5547063" y="2820675"/>
            <a:ext cx="1414800" cy="44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76" name="Shape 2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42412" y="1"/>
            <a:ext cx="3859177" cy="1297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Shape 277"/>
          <p:cNvCxnSpPr>
            <a:endCxn id="272" idx="0"/>
          </p:cNvCxnSpPr>
          <p:nvPr/>
        </p:nvCxnSpPr>
        <p:spPr>
          <a:xfrm flipH="1">
            <a:off x="2697838" y="684925"/>
            <a:ext cx="710100" cy="96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Shape 278"/>
          <p:cNvCxnSpPr>
            <a:endCxn id="273" idx="0"/>
          </p:cNvCxnSpPr>
          <p:nvPr/>
        </p:nvCxnSpPr>
        <p:spPr>
          <a:xfrm>
            <a:off x="5748332" y="817213"/>
            <a:ext cx="779400" cy="835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Shape 279"/>
          <p:cNvSpPr txBox="1"/>
          <p:nvPr/>
        </p:nvSpPr>
        <p:spPr>
          <a:xfrm>
            <a:off x="6885325" y="684925"/>
            <a:ext cx="20892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Original face have more levels of colour than deepfake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Main</a:t>
            </a:r>
            <a:r>
              <a:rPr lang="zh-CN"/>
              <a:t> </a:t>
            </a:r>
            <a:r>
              <a:rPr lang="zh-CN" sz="3000" b="1">
                <a:solidFill>
                  <a:srgbClr val="FF0000"/>
                </a:solidFill>
              </a:rPr>
              <a:t>Process of Detection</a:t>
            </a:r>
            <a:endParaRPr lang="zh-CN" sz="3000" b="1">
              <a:solidFill>
                <a:srgbClr val="FF0000"/>
              </a:solidFill>
            </a:endParaRPr>
          </a:p>
        </p:txBody>
      </p:sp>
      <p:sp>
        <p:nvSpPr>
          <p:cNvPr id="285" name="Shape 285"/>
          <p:cNvSpPr txBox="1"/>
          <p:nvPr>
            <p:ph type="body" idx="1"/>
          </p:nvPr>
        </p:nvSpPr>
        <p:spPr>
          <a:xfrm>
            <a:off x="1016625" y="572700"/>
            <a:ext cx="7624500" cy="13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Read in video stream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Locate face region -- Haar casecade classifier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Convolve with Laplacian operator -- Amplify difference of variance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Calculate variance for face region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CN">
                <a:solidFill>
                  <a:srgbClr val="000000"/>
                </a:solidFill>
              </a:rPr>
              <a:t>Split into two cases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sp>
        <p:nvSpPr>
          <p:cNvPr id="286" name="Shape 286"/>
          <p:cNvSpPr txBox="1"/>
          <p:nvPr/>
        </p:nvSpPr>
        <p:spPr>
          <a:xfrm>
            <a:off x="608175" y="2131250"/>
            <a:ext cx="25689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0000FF"/>
                </a:solidFill>
              </a:rPr>
              <a:t>Case1:</a:t>
            </a:r>
            <a:endParaRPr sz="2400" b="1">
              <a:solidFill>
                <a:srgbClr val="0000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>
                <a:solidFill>
                  <a:srgbClr val="0000FF"/>
                </a:solidFill>
              </a:rPr>
              <a:t>Two videos (one is original)</a:t>
            </a:r>
            <a:endParaRPr sz="1000" b="1">
              <a:solidFill>
                <a:srgbClr val="0000FF"/>
              </a:solidFill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6173625" y="2080850"/>
            <a:ext cx="1657200" cy="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0000FF"/>
                </a:solidFill>
              </a:rPr>
              <a:t>Case2:</a:t>
            </a:r>
            <a:endParaRPr sz="2400" b="1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000" b="1">
                <a:solidFill>
                  <a:srgbClr val="0000FF"/>
                </a:solidFill>
              </a:rPr>
              <a:t>One unknown video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348950" y="3272700"/>
            <a:ext cx="3976200" cy="10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Compare two face regions’ variances</a:t>
            </a:r>
            <a:endParaRPr b="1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Bigger one is original</a:t>
            </a:r>
            <a:endParaRPr b="1"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Smaller one is DeepFake</a:t>
            </a:r>
            <a:br>
              <a:rPr lang="zh-CN" b="1"/>
            </a:br>
            <a:endParaRPr b="1"/>
          </a:p>
        </p:txBody>
      </p:sp>
      <p:sp>
        <p:nvSpPr>
          <p:cNvPr id="289" name="Shape 289"/>
          <p:cNvSpPr txBox="1"/>
          <p:nvPr/>
        </p:nvSpPr>
        <p:spPr>
          <a:xfrm>
            <a:off x="4807575" y="2800500"/>
            <a:ext cx="4204200" cy="2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Locate another reference region based on face region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Calculate variance for reference region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Calculate the ration (face/reference)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Compare ratio with a threshold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Above threshold&gt;&gt;&gt;&gt;Original </a:t>
            </a:r>
            <a:endParaRPr b="1"/>
          </a:p>
          <a:p>
            <a: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Below </a:t>
            </a:r>
            <a:r>
              <a:rPr lang="zh-CN" b="1">
                <a:solidFill>
                  <a:schemeClr val="dk1"/>
                </a:solidFill>
              </a:rPr>
              <a:t>threshold&gt;&gt;&gt;&gt;DeepFake</a:t>
            </a:r>
            <a:br>
              <a:rPr lang="zh-CN"/>
            </a:b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Haar Cascade Classifier</a:t>
            </a:r>
            <a:endParaRPr lang="zh-CN" sz="3000" b="1">
              <a:solidFill>
                <a:srgbClr val="FF0000"/>
              </a:solidFill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807525" y="2759300"/>
            <a:ext cx="3211299" cy="217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Shape 296"/>
          <p:cNvCxnSpPr/>
          <p:nvPr/>
        </p:nvCxnSpPr>
        <p:spPr>
          <a:xfrm rot="10800000">
            <a:off x="5299350" y="3076475"/>
            <a:ext cx="2366700" cy="9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Shape 297"/>
          <p:cNvSpPr txBox="1"/>
          <p:nvPr/>
        </p:nvSpPr>
        <p:spPr>
          <a:xfrm>
            <a:off x="4572000" y="2811875"/>
            <a:ext cx="674400" cy="357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(x,y)</a:t>
            </a:r>
            <a:endParaRPr lang="zh-CN"/>
          </a:p>
        </p:txBody>
      </p:sp>
      <p:sp>
        <p:nvSpPr>
          <p:cNvPr id="298" name="Shape 298"/>
          <p:cNvSpPr txBox="1"/>
          <p:nvPr/>
        </p:nvSpPr>
        <p:spPr>
          <a:xfrm>
            <a:off x="7861200" y="2158800"/>
            <a:ext cx="343800" cy="3252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</a:t>
            </a:r>
            <a:endParaRPr lang="zh-CN"/>
          </a:p>
        </p:txBody>
      </p:sp>
      <p:cxnSp>
        <p:nvCxnSpPr>
          <p:cNvPr id="299" name="Shape 299"/>
          <p:cNvCxnSpPr/>
          <p:nvPr/>
        </p:nvCxnSpPr>
        <p:spPr>
          <a:xfrm rot="10800000" flipH="1">
            <a:off x="8010000" y="2568825"/>
            <a:ext cx="46200" cy="587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Shape 300"/>
          <p:cNvSpPr txBox="1"/>
          <p:nvPr/>
        </p:nvSpPr>
        <p:spPr>
          <a:xfrm>
            <a:off x="4823875" y="4185125"/>
            <a:ext cx="343800" cy="357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</a:t>
            </a:r>
            <a:endParaRPr lang="zh-CN"/>
          </a:p>
        </p:txBody>
      </p:sp>
      <p:cxnSp>
        <p:nvCxnSpPr>
          <p:cNvPr id="301" name="Shape 301"/>
          <p:cNvCxnSpPr/>
          <p:nvPr/>
        </p:nvCxnSpPr>
        <p:spPr>
          <a:xfrm flipH="1">
            <a:off x="5167600" y="3732975"/>
            <a:ext cx="2485200" cy="59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Shape 30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99352" y="460450"/>
            <a:ext cx="3597273" cy="12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33225" y="870738"/>
            <a:ext cx="36510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/>
              <a:t>Integral Image can speed up the haar-like rectangle features mentioned above. </a:t>
            </a:r>
            <a:endParaRPr lang="zh-CN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/>
              <a:t>AdaBoost can boost the performance of classification.</a:t>
            </a:r>
            <a:endParaRPr lang="zh-CN"/>
          </a:p>
        </p:txBody>
      </p:sp>
      <p:sp>
        <p:nvSpPr>
          <p:cNvPr id="304" name="Shape 304"/>
          <p:cNvSpPr txBox="1"/>
          <p:nvPr/>
        </p:nvSpPr>
        <p:spPr>
          <a:xfrm>
            <a:off x="433225" y="2429100"/>
            <a:ext cx="3915000" cy="24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zh-CN" b="1">
                <a:solidFill>
                  <a:schemeClr val="dk1"/>
                </a:solidFill>
              </a:rPr>
              <a:t>Convert frames into grayscale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Use pre-trained Haar classifier in opencv library(cv2.CascadeClassifier)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>
                <a:solidFill>
                  <a:schemeClr val="dk1"/>
                </a:solidFill>
              </a:rPr>
              <a:t>Classification 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Return a list including </a:t>
            </a:r>
            <a:r>
              <a:rPr lang="zh-CN" b="1">
                <a:solidFill>
                  <a:schemeClr val="dk1"/>
                </a:solidFill>
              </a:rPr>
              <a:t>coordinates</a:t>
            </a:r>
            <a:r>
              <a:rPr lang="zh-CN" b="1"/>
              <a:t> for face region in format [x,y,w,h]</a:t>
            </a:r>
            <a:endParaRPr b="1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(x,y) is upper left point, w refers to width, h refers to height</a:t>
            </a:r>
            <a:endParaRPr b="1"/>
          </a:p>
          <a:p>
            <a: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CN" b="1"/>
              <a:t>Crop face region for calculating variance</a:t>
            </a:r>
            <a:endParaRPr b="1"/>
          </a:p>
        </p:txBody>
      </p:sp>
      <p:sp>
        <p:nvSpPr>
          <p:cNvPr id="305" name="Shape 305"/>
          <p:cNvSpPr txBox="1"/>
          <p:nvPr/>
        </p:nvSpPr>
        <p:spPr>
          <a:xfrm>
            <a:off x="1500950" y="606200"/>
            <a:ext cx="9645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Theory: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873900" y="2088575"/>
            <a:ext cx="43725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000FF"/>
                </a:solidFill>
              </a:rPr>
              <a:t>Implementing Haar by Opencv (Python)</a:t>
            </a:r>
            <a:br>
              <a:rPr lang="zh-CN" b="1">
                <a:solidFill>
                  <a:srgbClr val="0000FF"/>
                </a:solidFill>
              </a:rPr>
            </a:b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rgbClr val="FF0000"/>
                </a:solidFill>
              </a:rPr>
              <a:t>Detection Demo</a:t>
            </a:r>
            <a:endParaRPr sz="3000" b="1">
              <a:solidFill>
                <a:srgbClr val="FF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2" name="Shape 312" descr="Use variance to detect fake face" title="DeepFake Detection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590225"/>
            <a:ext cx="9144000" cy="45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18" name="Shape 3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5875" y="1493185"/>
            <a:ext cx="3615000" cy="224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Shape 319"/>
          <p:cNvCxnSpPr>
            <a:stCxn id="318" idx="3"/>
          </p:cNvCxnSpPr>
          <p:nvPr/>
        </p:nvCxnSpPr>
        <p:spPr>
          <a:xfrm>
            <a:off x="4150875" y="2616873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0" name="Shape 3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91425" y="2821275"/>
            <a:ext cx="2229775" cy="1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91425" y="1710775"/>
            <a:ext cx="6000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>
            <p:ph type="body" idx="1"/>
          </p:nvPr>
        </p:nvSpPr>
        <p:spPr>
          <a:xfrm>
            <a:off x="1067225" y="1017713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detector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3" name="Shape 323"/>
          <p:cNvSpPr txBox="1"/>
          <p:nvPr>
            <p:ph type="body" idx="1"/>
          </p:nvPr>
        </p:nvSpPr>
        <p:spPr>
          <a:xfrm>
            <a:off x="6357375" y="1710705"/>
            <a:ext cx="10404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4" name="Shape 324"/>
          <p:cNvSpPr txBox="1"/>
          <p:nvPr>
            <p:ph type="body" idx="1"/>
          </p:nvPr>
        </p:nvSpPr>
        <p:spPr>
          <a:xfrm>
            <a:off x="7861400" y="3259625"/>
            <a:ext cx="116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Background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25" name="Shape 325"/>
          <p:cNvSpPr txBox="1"/>
          <p:nvPr>
            <p:ph type="body" idx="1"/>
          </p:nvPr>
        </p:nvSpPr>
        <p:spPr>
          <a:xfrm>
            <a:off x="5554950" y="1056063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Crop operation</a:t>
            </a:r>
            <a:endParaRPr lang="zh-CN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31" name="Shape 331"/>
          <p:cNvSpPr txBox="1"/>
          <p:nvPr>
            <p:ph type="ctrTitle" idx="4294967295"/>
          </p:nvPr>
        </p:nvSpPr>
        <p:spPr>
          <a:xfrm>
            <a:off x="1870578" y="2154900"/>
            <a:ext cx="55440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 1 : Variance calculation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37" name="Shape 3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729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type="body" idx="1"/>
          </p:nvPr>
        </p:nvSpPr>
        <p:spPr>
          <a:xfrm>
            <a:off x="25728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72950" y="311337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6850" y="1772625"/>
            <a:ext cx="709725" cy="7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6850" y="3399827"/>
            <a:ext cx="709725" cy="70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Shape 342"/>
          <p:cNvCxnSpPr/>
          <p:nvPr/>
        </p:nvCxnSpPr>
        <p:spPr>
          <a:xfrm rot="10800000">
            <a:off x="1636575" y="2132775"/>
            <a:ext cx="936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Shape 343"/>
          <p:cNvCxnSpPr>
            <a:stCxn id="339" idx="1"/>
            <a:endCxn id="341" idx="3"/>
          </p:cNvCxnSpPr>
          <p:nvPr/>
        </p:nvCxnSpPr>
        <p:spPr>
          <a:xfrm rot="10800000">
            <a:off x="1636650" y="3752062"/>
            <a:ext cx="9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Shape 344"/>
          <p:cNvSpPr txBox="1"/>
          <p:nvPr>
            <p:ph type="body" idx="1"/>
          </p:nvPr>
        </p:nvSpPr>
        <p:spPr>
          <a:xfrm>
            <a:off x="926813" y="1148050"/>
            <a:ext cx="7098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detail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45" name="Shape 345"/>
          <p:cNvSpPr txBox="1"/>
          <p:nvPr>
            <p:ph type="body" idx="1"/>
          </p:nvPr>
        </p:nvSpPr>
        <p:spPr>
          <a:xfrm>
            <a:off x="4191000" y="1925025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4.6230e-05</a:t>
            </a:r>
            <a:endParaRPr sz="1400"/>
          </a:p>
        </p:txBody>
      </p:sp>
      <p:sp>
        <p:nvSpPr>
          <p:cNvPr id="346" name="Shape 346"/>
          <p:cNvSpPr txBox="1"/>
          <p:nvPr>
            <p:ph type="body" idx="1"/>
          </p:nvPr>
        </p:nvSpPr>
        <p:spPr>
          <a:xfrm>
            <a:off x="4194150" y="3510938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2.7516e-05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52" name="Shape 352"/>
          <p:cNvSpPr txBox="1"/>
          <p:nvPr>
            <p:ph type="body" idx="1"/>
          </p:nvPr>
        </p:nvSpPr>
        <p:spPr>
          <a:xfrm>
            <a:off x="402350" y="1086238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Raw data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53" name="Shape 353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0.66667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54" name="Shape 354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0.60606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55" name="Shape 3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0525" y="1591875"/>
            <a:ext cx="3224525" cy="271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83975" y="1591875"/>
            <a:ext cx="3224525" cy="26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2884925" y="922525"/>
            <a:ext cx="31110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Work but not enough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63" name="Shape 3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729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type="body" idx="1"/>
          </p:nvPr>
        </p:nvSpPr>
        <p:spPr>
          <a:xfrm>
            <a:off x="25728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72950" y="311337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6850" y="1772625"/>
            <a:ext cx="709725" cy="7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6850" y="3399827"/>
            <a:ext cx="709725" cy="70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/>
          <p:nvPr/>
        </p:nvCxnSpPr>
        <p:spPr>
          <a:xfrm rot="10800000">
            <a:off x="1636575" y="2132775"/>
            <a:ext cx="936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Shape 369"/>
          <p:cNvCxnSpPr>
            <a:stCxn id="365" idx="1"/>
            <a:endCxn id="367" idx="3"/>
          </p:cNvCxnSpPr>
          <p:nvPr/>
        </p:nvCxnSpPr>
        <p:spPr>
          <a:xfrm rot="10800000">
            <a:off x="1636650" y="3752062"/>
            <a:ext cx="9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Shape 37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595450" y="1463050"/>
            <a:ext cx="13430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595450" y="3077125"/>
            <a:ext cx="1343025" cy="1349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Shape 372"/>
          <p:cNvCxnSpPr>
            <a:stCxn id="363" idx="3"/>
            <a:endCxn id="370" idx="1"/>
          </p:cNvCxnSpPr>
          <p:nvPr/>
        </p:nvCxnSpPr>
        <p:spPr>
          <a:xfrm>
            <a:off x="3850325" y="2134575"/>
            <a:ext cx="174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Shape 373"/>
          <p:cNvCxnSpPr>
            <a:stCxn id="365" idx="3"/>
            <a:endCxn id="371" idx="1"/>
          </p:cNvCxnSpPr>
          <p:nvPr/>
        </p:nvCxnSpPr>
        <p:spPr>
          <a:xfrm>
            <a:off x="3850325" y="3752062"/>
            <a:ext cx="174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Shape 374"/>
          <p:cNvSpPr txBox="1"/>
          <p:nvPr>
            <p:ph type="body" idx="1"/>
          </p:nvPr>
        </p:nvSpPr>
        <p:spPr>
          <a:xfrm>
            <a:off x="926813" y="1148050"/>
            <a:ext cx="7098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detail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75" name="Shape 375"/>
          <p:cNvSpPr txBox="1"/>
          <p:nvPr>
            <p:ph type="body" idx="1"/>
          </p:nvPr>
        </p:nvSpPr>
        <p:spPr>
          <a:xfrm>
            <a:off x="5347050" y="1148050"/>
            <a:ext cx="27930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Result of Laplacian operator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76" name="Shape 376"/>
          <p:cNvSpPr txBox="1"/>
          <p:nvPr>
            <p:ph type="body" idx="1"/>
          </p:nvPr>
        </p:nvSpPr>
        <p:spPr>
          <a:xfrm>
            <a:off x="6970125" y="190170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1.4930e-04 </a:t>
            </a:r>
            <a:endParaRPr sz="1400"/>
          </a:p>
        </p:txBody>
      </p:sp>
      <p:sp>
        <p:nvSpPr>
          <p:cNvPr id="377" name="Shape 377"/>
          <p:cNvSpPr txBox="1"/>
          <p:nvPr>
            <p:ph type="body" idx="1"/>
          </p:nvPr>
        </p:nvSpPr>
        <p:spPr>
          <a:xfrm>
            <a:off x="7049475" y="348761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7.2018e-05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383" name="Shape 383"/>
          <p:cNvSpPr txBox="1"/>
          <p:nvPr>
            <p:ph type="body" idx="1"/>
          </p:nvPr>
        </p:nvSpPr>
        <p:spPr>
          <a:xfrm>
            <a:off x="896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Background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84" name="Shape 384"/>
          <p:cNvSpPr txBox="1"/>
          <p:nvPr>
            <p:ph type="body" idx="1"/>
          </p:nvPr>
        </p:nvSpPr>
        <p:spPr>
          <a:xfrm>
            <a:off x="4249225" y="1132238"/>
            <a:ext cx="2793000" cy="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Result of Laplacian operator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385" name="Shape 385"/>
          <p:cNvSpPr txBox="1"/>
          <p:nvPr>
            <p:ph type="body" idx="1"/>
          </p:nvPr>
        </p:nvSpPr>
        <p:spPr>
          <a:xfrm>
            <a:off x="6665325" y="213030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</a:t>
            </a:r>
            <a:r>
              <a:rPr lang="zh-CN" sz="1400">
                <a:solidFill>
                  <a:schemeClr val="dk1"/>
                </a:solidFill>
              </a:rPr>
              <a:t>8.3267e-05</a:t>
            </a:r>
            <a:endParaRPr sz="1400"/>
          </a:p>
        </p:txBody>
      </p:sp>
      <p:sp>
        <p:nvSpPr>
          <p:cNvPr id="386" name="Shape 386"/>
          <p:cNvSpPr txBox="1"/>
          <p:nvPr>
            <p:ph type="body" idx="1"/>
          </p:nvPr>
        </p:nvSpPr>
        <p:spPr>
          <a:xfrm>
            <a:off x="6668475" y="356381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</a:t>
            </a:r>
            <a:r>
              <a:rPr lang="zh-CN" sz="1400">
                <a:solidFill>
                  <a:schemeClr val="dk1"/>
                </a:solidFill>
              </a:rPr>
              <a:t>6.9656e-05</a:t>
            </a:r>
            <a:endParaRPr sz="1400"/>
          </a:p>
        </p:txBody>
      </p:sp>
      <p:pic>
        <p:nvPicPr>
          <p:cNvPr id="387" name="Shape 3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96550" y="1566088"/>
            <a:ext cx="2229775" cy="1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96550" y="3166294"/>
            <a:ext cx="2229775" cy="146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49350" y="1561750"/>
            <a:ext cx="2229775" cy="147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49355" y="3168030"/>
            <a:ext cx="2229775" cy="1460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Shape 391"/>
          <p:cNvCxnSpPr>
            <a:stCxn id="387" idx="3"/>
            <a:endCxn id="389" idx="1"/>
          </p:cNvCxnSpPr>
          <p:nvPr/>
        </p:nvCxnSpPr>
        <p:spPr>
          <a:xfrm>
            <a:off x="3126325" y="2299775"/>
            <a:ext cx="112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Shape 392"/>
          <p:cNvCxnSpPr>
            <a:stCxn id="388" idx="3"/>
            <a:endCxn id="390" idx="1"/>
          </p:cNvCxnSpPr>
          <p:nvPr/>
        </p:nvCxnSpPr>
        <p:spPr>
          <a:xfrm>
            <a:off x="3126325" y="3898283"/>
            <a:ext cx="112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1708" y="1196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is DeepFake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?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398" name="Shape 39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336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body" idx="1"/>
          </p:nvPr>
        </p:nvSpPr>
        <p:spPr>
          <a:xfrm>
            <a:off x="251525" y="1091150"/>
            <a:ext cx="29556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00" name="Shape 400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0.99394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01" name="Shape 401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0.67879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9335" y="1601700"/>
            <a:ext cx="3175139" cy="2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60321" y="1700300"/>
            <a:ext cx="2980054" cy="25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5764750" y="1017725"/>
            <a:ext cx="18315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Great result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10" name="Shape 410"/>
          <p:cNvSpPr txBox="1"/>
          <p:nvPr>
            <p:ph type="body" idx="1"/>
          </p:nvPr>
        </p:nvSpPr>
        <p:spPr>
          <a:xfrm>
            <a:off x="251525" y="10911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Sobel operators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11" name="Shape 4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75650" y="283048"/>
            <a:ext cx="1173125" cy="11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2175" y="283075"/>
            <a:ext cx="1173125" cy="116492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0.90909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14" name="Shape 414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0.67273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0309" y="1680650"/>
            <a:ext cx="3335191" cy="27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52050" y="1680650"/>
            <a:ext cx="3194100" cy="267595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>
            <p:ph type="title"/>
          </p:nvPr>
        </p:nvSpPr>
        <p:spPr>
          <a:xfrm>
            <a:off x="6358325" y="1017725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Slightly worse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23" name="Shape 423"/>
          <p:cNvSpPr txBox="1"/>
          <p:nvPr>
            <p:ph type="ctrTitle" idx="4294967295"/>
          </p:nvPr>
        </p:nvSpPr>
        <p:spPr>
          <a:xfrm>
            <a:off x="1870578" y="2154900"/>
            <a:ext cx="55440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Method 2 : Skin detector</a:t>
            </a:r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29" name="Shape 4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55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>
            <p:ph type="body" idx="1"/>
          </p:nvPr>
        </p:nvSpPr>
        <p:spPr>
          <a:xfrm>
            <a:off x="515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31" name="Shape 4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300" y="1495887"/>
            <a:ext cx="1277375" cy="127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Shape 432"/>
          <p:cNvCxnSpPr>
            <a:stCxn id="429" idx="3"/>
            <a:endCxn id="431" idx="1"/>
          </p:cNvCxnSpPr>
          <p:nvPr/>
        </p:nvCxnSpPr>
        <p:spPr>
          <a:xfrm>
            <a:off x="1792925" y="2134575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Shape 433"/>
          <p:cNvSpPr txBox="1"/>
          <p:nvPr>
            <p:ph type="body" idx="1"/>
          </p:nvPr>
        </p:nvSpPr>
        <p:spPr>
          <a:xfrm>
            <a:off x="2701388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part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34" name="Shape 434"/>
          <p:cNvSpPr txBox="1"/>
          <p:nvPr>
            <p:ph type="body" idx="1"/>
          </p:nvPr>
        </p:nvSpPr>
        <p:spPr>
          <a:xfrm>
            <a:off x="4881700" y="495575"/>
            <a:ext cx="3286500" cy="43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Uniform lighting: </a:t>
            </a:r>
            <a:endParaRPr sz="1400"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R&gt;95 &amp; G&gt;40 &amp; B&gt;20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max(R,G,B)-min(R,G,B)&gt;15 </a:t>
            </a:r>
            <a:endParaRPr sz="1400"/>
          </a:p>
          <a:p>
            <a:pPr marL="0" lvl="0" indent="45720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abs(R-G)&gt;15 &amp; R&gt;G &amp; R&gt;B</a:t>
            </a: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Sidelight: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R&gt;220 &amp; G&gt;210 &amp; B&gt;170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&amp; abs(R-G)&lt;=15 </a:t>
            </a:r>
            <a:endParaRPr sz="1400"/>
          </a:p>
          <a:p>
            <a:pPr marL="0" lvl="0" indent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/>
              <a:t>&amp; R&gt;B &amp; G&gt;B</a:t>
            </a:r>
            <a:endParaRPr sz="1400"/>
          </a:p>
        </p:txBody>
      </p:sp>
      <p:pic>
        <p:nvPicPr>
          <p:cNvPr id="435" name="Shape 4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550" y="313592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15300" y="3135917"/>
            <a:ext cx="1277375" cy="1277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Shape 437"/>
          <p:cNvCxnSpPr>
            <a:stCxn id="435" idx="3"/>
            <a:endCxn id="436" idx="1"/>
          </p:cNvCxnSpPr>
          <p:nvPr/>
        </p:nvCxnSpPr>
        <p:spPr>
          <a:xfrm>
            <a:off x="1792925" y="3774612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43" name="Shape 4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5550" y="1506025"/>
            <a:ext cx="1277375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>
            <p:ph type="body" idx="1"/>
          </p:nvPr>
        </p:nvSpPr>
        <p:spPr>
          <a:xfrm>
            <a:off x="515475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Face region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45" name="Shape 4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300" y="1495887"/>
            <a:ext cx="1277375" cy="127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Shape 446"/>
          <p:cNvCxnSpPr>
            <a:stCxn id="443" idx="3"/>
            <a:endCxn id="445" idx="1"/>
          </p:cNvCxnSpPr>
          <p:nvPr/>
        </p:nvCxnSpPr>
        <p:spPr>
          <a:xfrm>
            <a:off x="1792925" y="2134575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" name="Shape 447"/>
          <p:cNvSpPr txBox="1"/>
          <p:nvPr>
            <p:ph type="body" idx="1"/>
          </p:nvPr>
        </p:nvSpPr>
        <p:spPr>
          <a:xfrm>
            <a:off x="2701388" y="1128275"/>
            <a:ext cx="15624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part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48" name="Shape 4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5550" y="3135925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615300" y="3135917"/>
            <a:ext cx="1277375" cy="1277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Shape 450"/>
          <p:cNvCxnSpPr>
            <a:stCxn id="448" idx="3"/>
            <a:endCxn id="449" idx="1"/>
          </p:cNvCxnSpPr>
          <p:nvPr/>
        </p:nvCxnSpPr>
        <p:spPr>
          <a:xfrm>
            <a:off x="1792925" y="3774612"/>
            <a:ext cx="8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Shape 45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59575" y="1495888"/>
            <a:ext cx="1277375" cy="12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759575" y="3139164"/>
            <a:ext cx="1277375" cy="12708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hape 453"/>
          <p:cNvCxnSpPr>
            <a:stCxn id="445" idx="3"/>
            <a:endCxn id="451" idx="1"/>
          </p:cNvCxnSpPr>
          <p:nvPr/>
        </p:nvCxnSpPr>
        <p:spPr>
          <a:xfrm>
            <a:off x="3892675" y="2134575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Shape 454"/>
          <p:cNvCxnSpPr>
            <a:stCxn id="449" idx="3"/>
            <a:endCxn id="452" idx="1"/>
          </p:cNvCxnSpPr>
          <p:nvPr/>
        </p:nvCxnSpPr>
        <p:spPr>
          <a:xfrm>
            <a:off x="3892675" y="3774612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Shape 455"/>
          <p:cNvSpPr txBox="1"/>
          <p:nvPr>
            <p:ph type="body" idx="1"/>
          </p:nvPr>
        </p:nvSpPr>
        <p:spPr>
          <a:xfrm>
            <a:off x="4511900" y="1128275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Two-pass </a:t>
            </a:r>
            <a:r>
              <a:rPr lang="zh-CN" sz="1400"/>
              <a:t>algorithm</a:t>
            </a:r>
            <a:endParaRPr sz="1400"/>
          </a:p>
        </p:txBody>
      </p:sp>
      <p:pic>
        <p:nvPicPr>
          <p:cNvPr id="456" name="Shape 45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859425" y="1497550"/>
            <a:ext cx="1277375" cy="12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903850" y="3146051"/>
            <a:ext cx="1253919" cy="125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Shape 458"/>
          <p:cNvCxnSpPr>
            <a:stCxn id="451" idx="3"/>
            <a:endCxn id="456" idx="1"/>
          </p:cNvCxnSpPr>
          <p:nvPr/>
        </p:nvCxnSpPr>
        <p:spPr>
          <a:xfrm>
            <a:off x="6036950" y="2134575"/>
            <a:ext cx="82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Shape 459"/>
          <p:cNvCxnSpPr>
            <a:stCxn id="452" idx="3"/>
            <a:endCxn id="457" idx="1"/>
          </p:cNvCxnSpPr>
          <p:nvPr/>
        </p:nvCxnSpPr>
        <p:spPr>
          <a:xfrm>
            <a:off x="6036950" y="3774610"/>
            <a:ext cx="86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Shape 460"/>
          <p:cNvSpPr txBox="1"/>
          <p:nvPr>
            <p:ph type="body" idx="1"/>
          </p:nvPr>
        </p:nvSpPr>
        <p:spPr>
          <a:xfrm>
            <a:off x="6625325" y="1128263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466" name="Shape 4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7225" y="1497550"/>
            <a:ext cx="1277375" cy="127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650" y="3146051"/>
            <a:ext cx="1253919" cy="1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body" idx="1"/>
          </p:nvPr>
        </p:nvSpPr>
        <p:spPr>
          <a:xfrm>
            <a:off x="510000" y="1113388"/>
            <a:ext cx="19800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469" name="Shape 469"/>
          <p:cNvSpPr txBox="1"/>
          <p:nvPr>
            <p:ph type="body" idx="1"/>
          </p:nvPr>
        </p:nvSpPr>
        <p:spPr>
          <a:xfrm>
            <a:off x="2052125" y="226675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0.0151</a:t>
            </a:r>
            <a:endParaRPr sz="1400"/>
          </a:p>
        </p:txBody>
      </p:sp>
      <p:sp>
        <p:nvSpPr>
          <p:cNvPr id="470" name="Shape 470"/>
          <p:cNvSpPr txBox="1"/>
          <p:nvPr>
            <p:ph type="body" idx="1"/>
          </p:nvPr>
        </p:nvSpPr>
        <p:spPr>
          <a:xfrm>
            <a:off x="2055275" y="385266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0.0130</a:t>
            </a:r>
            <a:endParaRPr sz="1400"/>
          </a:p>
        </p:txBody>
      </p:sp>
      <p:pic>
        <p:nvPicPr>
          <p:cNvPr id="471" name="Shape 4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0" y="1471288"/>
            <a:ext cx="1323125" cy="132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06600" y="3149225"/>
            <a:ext cx="1253925" cy="1250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Shape 473"/>
          <p:cNvCxnSpPr>
            <a:endCxn id="471" idx="1"/>
          </p:cNvCxnSpPr>
          <p:nvPr/>
        </p:nvCxnSpPr>
        <p:spPr>
          <a:xfrm>
            <a:off x="1964700" y="2134578"/>
            <a:ext cx="260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Shape 474"/>
          <p:cNvCxnSpPr>
            <a:endCxn id="472" idx="1"/>
          </p:cNvCxnSpPr>
          <p:nvPr/>
        </p:nvCxnSpPr>
        <p:spPr>
          <a:xfrm>
            <a:off x="1985500" y="3774597"/>
            <a:ext cx="262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Shape 475"/>
          <p:cNvSpPr txBox="1"/>
          <p:nvPr>
            <p:ph type="body" idx="1"/>
          </p:nvPr>
        </p:nvSpPr>
        <p:spPr>
          <a:xfrm>
            <a:off x="6153575" y="2266750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0.4333</a:t>
            </a:r>
            <a:endParaRPr sz="1400"/>
          </a:p>
        </p:txBody>
      </p:sp>
      <p:sp>
        <p:nvSpPr>
          <p:cNvPr id="476" name="Shape 476"/>
          <p:cNvSpPr txBox="1"/>
          <p:nvPr>
            <p:ph type="body" idx="1"/>
          </p:nvPr>
        </p:nvSpPr>
        <p:spPr>
          <a:xfrm>
            <a:off x="6156725" y="3852663"/>
            <a:ext cx="2052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/>
              <a:t>Variance = 0.3562</a:t>
            </a:r>
            <a:endParaRPr sz="1400"/>
          </a:p>
        </p:txBody>
      </p:sp>
      <p:sp>
        <p:nvSpPr>
          <p:cNvPr id="477" name="Shape 477"/>
          <p:cNvSpPr txBox="1"/>
          <p:nvPr>
            <p:ph type="body" idx="1"/>
          </p:nvPr>
        </p:nvSpPr>
        <p:spPr>
          <a:xfrm>
            <a:off x="4359550" y="1113400"/>
            <a:ext cx="47331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400">
                <a:solidFill>
                  <a:schemeClr val="dk1"/>
                </a:solidFill>
              </a:rPr>
              <a:t>Processed Skin part with Laplacian operator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83" name="Shape 483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 + Laplacian operator with diagonals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484" name="Shape 484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0.95667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485" name="Shape 485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0.695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486" name="Shape 4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05325" y="1680650"/>
            <a:ext cx="3123493" cy="26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1400" y="1680651"/>
            <a:ext cx="3206074" cy="257379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>
            <p:ph type="title"/>
          </p:nvPr>
        </p:nvSpPr>
        <p:spPr>
          <a:xfrm>
            <a:off x="5604250" y="951050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Good as well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494" name="Shape 494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Improvement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95" name="Shape 4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64451" y="1528250"/>
            <a:ext cx="3007550" cy="304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Shape 496"/>
          <p:cNvCxnSpPr/>
          <p:nvPr/>
        </p:nvCxnSpPr>
        <p:spPr>
          <a:xfrm>
            <a:off x="1752350" y="2231025"/>
            <a:ext cx="20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Shape 497"/>
          <p:cNvCxnSpPr/>
          <p:nvPr/>
        </p:nvCxnSpPr>
        <p:spPr>
          <a:xfrm rot="10800000">
            <a:off x="1679250" y="2231025"/>
            <a:ext cx="12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Shape 498"/>
          <p:cNvCxnSpPr/>
          <p:nvPr/>
        </p:nvCxnSpPr>
        <p:spPr>
          <a:xfrm rot="10800000">
            <a:off x="2249000" y="1651800"/>
            <a:ext cx="0" cy="17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Shape 499"/>
          <p:cNvCxnSpPr/>
          <p:nvPr/>
        </p:nvCxnSpPr>
        <p:spPr>
          <a:xfrm>
            <a:off x="2249000" y="1768600"/>
            <a:ext cx="0" cy="19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0" name="Shape 500"/>
          <p:cNvSpPr txBox="1"/>
          <p:nvPr>
            <p:ph type="body" idx="1"/>
          </p:nvPr>
        </p:nvSpPr>
        <p:spPr>
          <a:xfrm>
            <a:off x="1658600" y="1857846"/>
            <a:ext cx="390300" cy="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000">
                <a:solidFill>
                  <a:schemeClr val="dk1"/>
                </a:solidFill>
              </a:rPr>
              <a:t>1/8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1" name="Shape 501"/>
          <p:cNvSpPr txBox="1"/>
          <p:nvPr>
            <p:ph type="body" idx="1"/>
          </p:nvPr>
        </p:nvSpPr>
        <p:spPr>
          <a:xfrm>
            <a:off x="2331950" y="1651796"/>
            <a:ext cx="390300" cy="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000">
                <a:solidFill>
                  <a:schemeClr val="dk1"/>
                </a:solidFill>
              </a:rPr>
              <a:t>1/8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02" name="Shape 502"/>
          <p:cNvSpPr txBox="1"/>
          <p:nvPr>
            <p:ph type="body" idx="1"/>
          </p:nvPr>
        </p:nvSpPr>
        <p:spPr>
          <a:xfrm>
            <a:off x="5232750" y="2318525"/>
            <a:ext cx="31884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Make the bounding box of face 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Slightly smaller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508" name="Shape 50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22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type="body" idx="1"/>
          </p:nvPr>
        </p:nvSpPr>
        <p:spPr>
          <a:xfrm>
            <a:off x="251525" y="1091150"/>
            <a:ext cx="42510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 + adjusted size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0" name="Shape 510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0.98788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1" name="Shape 511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0.69697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5764750" y="1017725"/>
            <a:ext cx="18315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Better result</a:t>
            </a:r>
            <a:endParaRPr sz="2400"/>
          </a:p>
        </p:txBody>
      </p:sp>
      <p:pic>
        <p:nvPicPr>
          <p:cNvPr id="513" name="Shape 5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7475" y="1689688"/>
            <a:ext cx="3125704" cy="261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95500" y="1672712"/>
            <a:ext cx="3170000" cy="26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20" name="Shape 520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Another example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6050" y="1870550"/>
            <a:ext cx="81153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subTitle" idx="1"/>
          </p:nvPr>
        </p:nvSpPr>
        <p:spPr>
          <a:xfrm>
            <a:off x="311700" y="3897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Which one is the fake one?</a:t>
            </a:r>
            <a:endParaRPr lang="zh-CN"/>
          </a:p>
        </p:txBody>
      </p:sp>
      <p:pic>
        <p:nvPicPr>
          <p:cNvPr id="152" name="Shape 1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462875"/>
            <a:ext cx="8839198" cy="331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11700" y="441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pic>
        <p:nvPicPr>
          <p:cNvPr id="527" name="Shape 5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2275" y="283576"/>
            <a:ext cx="1137625" cy="1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type="body" idx="1"/>
          </p:nvPr>
        </p:nvSpPr>
        <p:spPr>
          <a:xfrm>
            <a:off x="251525" y="1091150"/>
            <a:ext cx="4504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Laplacian operator with diagonals + adjusted size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29" name="Shape 529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0.98246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30" name="Shape 530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0.87719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0150" y="1676750"/>
            <a:ext cx="3125571" cy="2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33100" y="1676750"/>
            <a:ext cx="3213140" cy="266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38" name="Shape 538"/>
          <p:cNvSpPr txBox="1"/>
          <p:nvPr>
            <p:ph type="body" idx="1"/>
          </p:nvPr>
        </p:nvSpPr>
        <p:spPr>
          <a:xfrm>
            <a:off x="251525" y="1091150"/>
            <a:ext cx="703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skin detector + Laplacian operator with diagonals</a:t>
            </a:r>
            <a:endParaRPr lang="zh-CN"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539" name="Shape 539"/>
          <p:cNvSpPr txBox="1"/>
          <p:nvPr>
            <p:ph type="body" idx="1"/>
          </p:nvPr>
        </p:nvSpPr>
        <p:spPr>
          <a:xfrm>
            <a:off x="1375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0.9898</a:t>
            </a:r>
            <a:endParaRPr lang="zh-CN" sz="1400">
              <a:solidFill>
                <a:schemeClr val="dk1"/>
              </a:solidFill>
            </a:endParaRPr>
          </a:p>
        </p:txBody>
      </p:sp>
      <p:sp>
        <p:nvSpPr>
          <p:cNvPr id="540" name="Shape 540"/>
          <p:cNvSpPr txBox="1"/>
          <p:nvPr>
            <p:ph type="body" idx="1"/>
          </p:nvPr>
        </p:nvSpPr>
        <p:spPr>
          <a:xfrm>
            <a:off x="6060475" y="4471450"/>
            <a:ext cx="1873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Acc = 0.89286</a:t>
            </a:r>
            <a:endParaRPr lang="zh-CN" sz="1400">
              <a:solidFill>
                <a:schemeClr val="dk1"/>
              </a:solidFill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8925" y="1601675"/>
            <a:ext cx="3169922" cy="2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63459" y="1667400"/>
            <a:ext cx="3111466" cy="2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 txBox="1"/>
          <p:nvPr>
            <p:ph type="title"/>
          </p:nvPr>
        </p:nvSpPr>
        <p:spPr>
          <a:xfrm>
            <a:off x="5604250" y="951050"/>
            <a:ext cx="20643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Better result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Blur detector</a:t>
            </a:r>
            <a:br>
              <a:rPr lang="zh-CN"/>
            </a:br>
            <a:endParaRPr lang="zh-CN"/>
          </a:p>
        </p:txBody>
      </p:sp>
      <p:sp>
        <p:nvSpPr>
          <p:cNvPr id="549" name="Shape 549"/>
          <p:cNvSpPr txBox="1"/>
          <p:nvPr>
            <p:ph type="body" idx="1"/>
          </p:nvPr>
        </p:nvSpPr>
        <p:spPr>
          <a:xfrm>
            <a:off x="327725" y="1014950"/>
            <a:ext cx="8520600" cy="3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</a:rPr>
              <a:t>Conclusion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An effective way for Deepfake detection is to detect the face blur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We develop two type of detector: Variance calculation and Skin detector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There are two ways to compare the performance : Multiple images &amp; Single image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 sz="1400">
                <a:solidFill>
                  <a:schemeClr val="dk1"/>
                </a:solidFill>
              </a:rPr>
              <a:t>The latter method has better accuracy while sometime the threshold can not be found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2712900" y="-57475"/>
            <a:ext cx="6341100" cy="15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3600" b="1">
                <a:solidFill>
                  <a:srgbClr val="404040"/>
                </a:solidFill>
              </a:rPr>
              <a:t>Thanks you !</a:t>
            </a:r>
            <a:endParaRPr sz="3600"/>
          </a:p>
        </p:txBody>
      </p:sp>
      <p:sp>
        <p:nvSpPr>
          <p:cNvPr id="555" name="Shape 555"/>
          <p:cNvSpPr txBox="1"/>
          <p:nvPr/>
        </p:nvSpPr>
        <p:spPr>
          <a:xfrm>
            <a:off x="235400" y="351975"/>
            <a:ext cx="7155900" cy="46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b="1">
                <a:solidFill>
                  <a:srgbClr val="404040"/>
                </a:solidFill>
              </a:rPr>
              <a:t>References:</a:t>
            </a:r>
            <a:endParaRPr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[1] Pan, X., Zhang, X., &amp; Lyu, S. (2012, April). Exposing image splicing with inconsistent local noise variances. In Computational Photography (ICCP), 2012 IEEE International Conference on (pp. 1-10). IEEE.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[2] Viola, P., &amp; Jones, M. (2001). Rapid object detection using a boosted cascade of simple features. In Computer Vision and Pattern Recognition, 2001. CVPR 2001. Proceedings of the 2001 IEEE Computer Society Conference on (Vol. 1, pp. I-I). IEEE.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[3] Korshunova, I., Shi, W., Dambre, J. and Theis, L. (2016). </a:t>
            </a:r>
            <a:r>
              <a:rPr lang="zh-CN" sz="900" i="1">
                <a:solidFill>
                  <a:schemeClr val="dk1"/>
                </a:solidFill>
              </a:rPr>
              <a:t>Fast Face-swap Using Convolutional Neural Networks</a:t>
            </a:r>
            <a:r>
              <a:rPr lang="zh-CN" sz="900">
                <a:solidFill>
                  <a:schemeClr val="dk1"/>
                </a:solidFill>
              </a:rPr>
              <a:t>. available at: </a:t>
            </a:r>
            <a:r>
              <a:rPr lang="zh-CN" sz="900">
                <a:uFill>
                  <a:noFill/>
                </a:uFill>
                <a:hlinkClick r:id="rId1"/>
              </a:rPr>
              <a:t>arXiv:1611.09577</a:t>
            </a:r>
            <a:r>
              <a:rPr lang="zh-CN" sz="900"/>
              <a:t>.</a:t>
            </a:r>
            <a:endParaRPr sz="900"/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[4] Pérez, P., Gangnet, M., &amp; Blake, A. (2003). Poisson image editing. ACM Transactions on graphics (TOG), 22(3), 313-318.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[5]Pan, Xunyu, Xing Zhang, and Siwei Lyu. "Exposing image splicing with inconsistent local noise variances." Computational Photography (ICCP), 2012 IEEE International Conference on. IEEE, 2012.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[6]Farid, Hany. "Image forgery detection." IEEE Signal processing magazine 26.2 (2009): 16-25.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[7]Ng, Tian-Tsong, et al. "Physics-motivated features for distinguishing photographic images and computer graphics." Proceedings of the 13th annual ACM international conference on Multimedia. ACM, 2005.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[8]Menaga, V., K. Mohanaprakash, and G. Kalaiarasi. "Identification of Facial Retouching Using Supervised Deep Learning Algorithm." International Journal of Engineering and Management Research (IJEMR) 7.2 (2017): 233-236.</a:t>
            </a: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900">
                <a:solidFill>
                  <a:schemeClr val="dk1"/>
                </a:solidFill>
              </a:rPr>
              <a:t>[9]Nixon, Mark S., and Alberto S. Aguado. Feature extraction &amp; image processing for computer vision. Academic Press, 2012</a:t>
            </a: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zh-CN" sz="1100">
                <a:solidFill>
                  <a:schemeClr val="dk1"/>
                </a:solidFill>
              </a:rPr>
              <a:t>.</a:t>
            </a:r>
            <a:endParaRPr sz="1800"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rgbClr val="40404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800" b="1">
              <a:solidFill>
                <a:srgbClr val="404040"/>
              </a:solidFill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48775" y="614575"/>
            <a:ext cx="1308325" cy="1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pic>
        <p:nvPicPr>
          <p:cNvPr id="558" name="Shape 5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48775" y="2934538"/>
            <a:ext cx="1308325" cy="171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subTitle" idx="1"/>
          </p:nvPr>
        </p:nvSpPr>
        <p:spPr>
          <a:xfrm>
            <a:off x="1144250" y="3927638"/>
            <a:ext cx="2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Original</a:t>
            </a:r>
            <a:endParaRPr lang="zh-CN"/>
          </a:p>
        </p:txBody>
      </p:sp>
      <p:sp>
        <p:nvSpPr>
          <p:cNvPr id="158" name="Shape 158"/>
          <p:cNvSpPr txBox="1"/>
          <p:nvPr>
            <p:ph type="subTitle" idx="1"/>
          </p:nvPr>
        </p:nvSpPr>
        <p:spPr>
          <a:xfrm>
            <a:off x="5501775" y="3927638"/>
            <a:ext cx="23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</a:t>
            </a:r>
            <a:endParaRPr lang="zh-CN"/>
          </a:p>
        </p:txBody>
      </p:sp>
      <p:pic>
        <p:nvPicPr>
          <p:cNvPr id="159" name="Shape 1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434625"/>
            <a:ext cx="8839198" cy="331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635500" y="480300"/>
            <a:ext cx="2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Ethical issues</a:t>
            </a:r>
            <a:endParaRPr sz="2800"/>
          </a:p>
        </p:txBody>
      </p:sp>
      <p:sp>
        <p:nvSpPr>
          <p:cNvPr id="165" name="Shape 165"/>
          <p:cNvSpPr txBox="1"/>
          <p:nvPr>
            <p:ph type="body" idx="1"/>
          </p:nvPr>
        </p:nvSpPr>
        <p:spPr>
          <a:xfrm>
            <a:off x="4515525" y="1145400"/>
            <a:ext cx="42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Fake celebrity porn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Harmful to their reputation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Bad effects on the teenagers</a:t>
            </a:r>
            <a:endParaRPr sz="1800">
              <a:solidFill>
                <a:srgbClr val="000000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Fake news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Disseminating false information</a:t>
            </a: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CN" sz="1800">
                <a:solidFill>
                  <a:srgbClr val="000000"/>
                </a:solidFill>
              </a:rPr>
              <a:t>Misleading the society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6" name="Shape 166"/>
          <p:cNvSpPr txBox="1"/>
          <p:nvPr>
            <p:ph type="body" idx="2"/>
          </p:nvPr>
        </p:nvSpPr>
        <p:spPr>
          <a:xfrm>
            <a:off x="246275" y="11877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Hard to distinguish and detect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CN" sz="1800">
                <a:solidFill>
                  <a:srgbClr val="000000"/>
                </a:solidFill>
              </a:rPr>
              <a:t>Create confusion by passing off the spurious as genuine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STHeiti"/>
              <a:ea typeface="STHeiti"/>
              <a:cs typeface="STHeiti"/>
              <a:sym typeface="STHeit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351200" y="480300"/>
            <a:ext cx="271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Problems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311708" y="16194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to detect the deepfakes</a:t>
            </a:r>
            <a:endParaRPr lang="zh-CN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?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39925" y="2448125"/>
            <a:ext cx="85206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DeepFake Principle</a:t>
            </a:r>
            <a:endParaRPr sz="52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5200"/>
              <a:t>?</a:t>
            </a:r>
            <a:endParaRPr sz="5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14500" y="1013938"/>
            <a:ext cx="57150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ctrTitle"/>
          </p:nvPr>
        </p:nvSpPr>
        <p:spPr>
          <a:xfrm>
            <a:off x="311700" y="363575"/>
            <a:ext cx="8520600" cy="6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DeepFake Model</a:t>
            </a:r>
            <a:endParaRPr sz="3600"/>
          </a:p>
        </p:txBody>
      </p:sp>
      <p:sp>
        <p:nvSpPr>
          <p:cNvPr id="184" name="Shape 184"/>
          <p:cNvSpPr txBox="1"/>
          <p:nvPr/>
        </p:nvSpPr>
        <p:spPr>
          <a:xfrm>
            <a:off x="1721575" y="4064000"/>
            <a:ext cx="860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image A</a:t>
            </a:r>
            <a:endParaRPr lang="zh-CN"/>
          </a:p>
        </p:txBody>
      </p:sp>
      <p:sp>
        <p:nvSpPr>
          <p:cNvPr id="185" name="Shape 185"/>
          <p:cNvSpPr txBox="1"/>
          <p:nvPr/>
        </p:nvSpPr>
        <p:spPr>
          <a:xfrm>
            <a:off x="4141650" y="4064025"/>
            <a:ext cx="860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image B</a:t>
            </a:r>
            <a:endParaRPr lang="zh-CN"/>
          </a:p>
        </p:txBody>
      </p:sp>
      <p:sp>
        <p:nvSpPr>
          <p:cNvPr id="186" name="Shape 186"/>
          <p:cNvSpPr txBox="1"/>
          <p:nvPr/>
        </p:nvSpPr>
        <p:spPr>
          <a:xfrm>
            <a:off x="6392425" y="4064025"/>
            <a:ext cx="11853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DeepFake</a:t>
            </a:r>
            <a:endParaRPr 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7687</Words>
  <Application>WPS 演示</Application>
  <PresentationFormat/>
  <Paragraphs>447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Arial</vt:lpstr>
      <vt:lpstr>宋体</vt:lpstr>
      <vt:lpstr>Wingdings</vt:lpstr>
      <vt:lpstr>Arial</vt:lpstr>
      <vt:lpstr>Calibri</vt:lpstr>
      <vt:lpstr>STHeiti</vt:lpstr>
      <vt:lpstr>微软雅黑</vt:lpstr>
      <vt:lpstr>Arial Unicode MS</vt:lpstr>
      <vt:lpstr>Times New Roman</vt:lpstr>
      <vt:lpstr>Segoe Print</vt:lpstr>
      <vt:lpstr>Simple Light</vt:lpstr>
      <vt:lpstr>Office 主题</vt:lpstr>
      <vt:lpstr>DeepFake Detection</vt:lpstr>
      <vt:lpstr>Content</vt:lpstr>
      <vt:lpstr>?</vt:lpstr>
      <vt:lpstr>PowerPoint 演示文稿</vt:lpstr>
      <vt:lpstr>PowerPoint 演示文稿</vt:lpstr>
      <vt:lpstr>Problems</vt:lpstr>
      <vt:lpstr>?</vt:lpstr>
      <vt:lpstr>?</vt:lpstr>
      <vt:lpstr>DeepFake Model</vt:lpstr>
      <vt:lpstr>PowerPoint 演示文稿</vt:lpstr>
      <vt:lpstr>PowerPoint 演示文稿</vt:lpstr>
      <vt:lpstr>PowerPoint 演示文稿</vt:lpstr>
      <vt:lpstr>Processing after Extraction</vt:lpstr>
      <vt:lpstr>Skin Colour Detection</vt:lpstr>
      <vt:lpstr>Poisson Image Editing</vt:lpstr>
      <vt:lpstr>Poisson Image Editing</vt:lpstr>
      <vt:lpstr>Poisson Image Merging</vt:lpstr>
      <vt:lpstr>Original DeepFake Video</vt:lpstr>
      <vt:lpstr>DeepFake Detection </vt:lpstr>
      <vt:lpstr>PowerPoint 演示文稿</vt:lpstr>
      <vt:lpstr>Main Process of Detection</vt:lpstr>
      <vt:lpstr>Haar Cascade Classifier</vt:lpstr>
      <vt:lpstr>Detection Demo</vt:lpstr>
      <vt:lpstr>Blur detector </vt:lpstr>
      <vt:lpstr>Method 1 : Variance calculation</vt:lpstr>
      <vt:lpstr>Blur detector </vt:lpstr>
      <vt:lpstr>Work but not enough</vt:lpstr>
      <vt:lpstr>Blur detector </vt:lpstr>
      <vt:lpstr>Blur detector </vt:lpstr>
      <vt:lpstr>Great result</vt:lpstr>
      <vt:lpstr>Slightly worse</vt:lpstr>
      <vt:lpstr>Method 2 : Skin detector</vt:lpstr>
      <vt:lpstr>Blur detector </vt:lpstr>
      <vt:lpstr>Blur detector </vt:lpstr>
      <vt:lpstr>Blur detector </vt:lpstr>
      <vt:lpstr>Good as well</vt:lpstr>
      <vt:lpstr>Blur detector </vt:lpstr>
      <vt:lpstr>Better result</vt:lpstr>
      <vt:lpstr>Blur detector </vt:lpstr>
      <vt:lpstr>Blur detector </vt:lpstr>
      <vt:lpstr>Better result</vt:lpstr>
      <vt:lpstr>Blur detector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DeepFake Detection</dc:title>
  <dc:creator/>
  <cp:lastModifiedBy>Edward</cp:lastModifiedBy>
  <cp:revision>1</cp:revision>
  <dcterms:created xsi:type="dcterms:W3CDTF">2018-05-31T15:24:10Z</dcterms:created>
  <dcterms:modified xsi:type="dcterms:W3CDTF">2018-05-31T15:24:11Z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